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656" y="-22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0"/>
            <a:ext cx="7772400" cy="2152651"/>
          </a:xfrm>
        </p:spPr>
        <p:txBody>
          <a:bodyPr>
            <a:normAutofit/>
          </a:bodyPr>
          <a:lstStyle/>
          <a:p>
            <a:r>
              <a:rPr lang="ar-IQ" b="1" dirty="0" smtClean="0"/>
              <a:t>التلوث البيئي</a:t>
            </a:r>
            <a:br>
              <a:rPr lang="ar-IQ" b="1" dirty="0" smtClean="0"/>
            </a:br>
            <a:r>
              <a:rPr lang="ar-IQ" b="1" dirty="0" smtClean="0"/>
              <a:t>المحاضرة الثانية </a:t>
            </a:r>
            <a:br>
              <a:rPr lang="ar-IQ" b="1" dirty="0" smtClean="0"/>
            </a:br>
            <a:r>
              <a:rPr lang="ar-IQ" b="1" dirty="0" smtClean="0"/>
              <a:t>تلوث المياه</a:t>
            </a:r>
            <a:endParaRPr lang="ar-IQ" b="1" dirty="0"/>
          </a:p>
        </p:txBody>
      </p:sp>
      <p:sp>
        <p:nvSpPr>
          <p:cNvPr id="3" name="Subtitle 2"/>
          <p:cNvSpPr>
            <a:spLocks noGrp="1"/>
          </p:cNvSpPr>
          <p:nvPr>
            <p:ph type="subTitle" idx="1"/>
          </p:nvPr>
        </p:nvSpPr>
        <p:spPr/>
        <p:txBody>
          <a:bodyPr/>
          <a:lstStyle/>
          <a:p>
            <a:r>
              <a:rPr lang="ar-IQ" b="1" dirty="0" smtClean="0">
                <a:solidFill>
                  <a:schemeClr val="tx1"/>
                </a:solidFill>
                <a:cs typeface="+mj-cs"/>
              </a:rPr>
              <a:t>اعداد</a:t>
            </a:r>
          </a:p>
          <a:p>
            <a:r>
              <a:rPr lang="ar-IQ" b="1" dirty="0" smtClean="0">
                <a:solidFill>
                  <a:schemeClr val="tx1"/>
                </a:solidFill>
                <a:cs typeface="+mj-cs"/>
              </a:rPr>
              <a:t>م.وفاء شمخي جبر </a:t>
            </a:r>
          </a:p>
          <a:p>
            <a:r>
              <a:rPr lang="ar-IQ" b="1" dirty="0" smtClean="0">
                <a:solidFill>
                  <a:schemeClr val="tx1"/>
                </a:solidFill>
                <a:cs typeface="+mj-cs"/>
              </a:rPr>
              <a:t>مدرس المادة</a:t>
            </a:r>
            <a:endParaRPr lang="ar-IQ" b="1" dirty="0">
              <a:solidFill>
                <a:schemeClr val="tx1"/>
              </a:solidFill>
              <a:cs typeface="+mj-cs"/>
            </a:endParaRPr>
          </a:p>
        </p:txBody>
      </p:sp>
      <p:sp>
        <p:nvSpPr>
          <p:cNvPr id="4" name="Subtitle 2"/>
          <p:cNvSpPr txBox="1">
            <a:spLocks/>
          </p:cNvSpPr>
          <p:nvPr/>
        </p:nvSpPr>
        <p:spPr>
          <a:xfrm>
            <a:off x="1524000" y="304800"/>
            <a:ext cx="6400800" cy="1143000"/>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ar-IQ" b="1" dirty="0" smtClean="0">
                <a:solidFill>
                  <a:schemeClr val="tx1"/>
                </a:solidFill>
                <a:cs typeface="+mj-cs"/>
              </a:rPr>
              <a:t>جامعة ديالى – كلية العلوم</a:t>
            </a:r>
          </a:p>
          <a:p>
            <a:r>
              <a:rPr lang="ar-IQ" b="1" dirty="0" smtClean="0">
                <a:solidFill>
                  <a:schemeClr val="tx1"/>
                </a:solidFill>
                <a:cs typeface="+mj-cs"/>
              </a:rPr>
              <a:t>قسم الكيمياء</a:t>
            </a:r>
            <a:endParaRPr lang="ar-IQ" b="1" dirty="0">
              <a:solidFill>
                <a:schemeClr val="tx1"/>
              </a:solidFill>
              <a:cs typeface="+mj-cs"/>
            </a:endParaRPr>
          </a:p>
        </p:txBody>
      </p:sp>
    </p:spTree>
    <p:extLst>
      <p:ext uri="{BB962C8B-B14F-4D97-AF65-F5344CB8AC3E}">
        <p14:creationId xmlns:p14="http://schemas.microsoft.com/office/powerpoint/2010/main" val="9594724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914400"/>
            <a:ext cx="8229600" cy="5334000"/>
          </a:xfrm>
        </p:spPr>
        <p:txBody>
          <a:bodyPr>
            <a:noAutofit/>
          </a:bodyPr>
          <a:lstStyle/>
          <a:p>
            <a:pPr marL="0" indent="0" algn="just" rtl="1">
              <a:buNone/>
            </a:pPr>
            <a:r>
              <a:rPr lang="ar-EG" sz="2400" b="1" dirty="0">
                <a:cs typeface="+mj-cs"/>
              </a:rPr>
              <a:t>تلوث مياه الأمطار :</a:t>
            </a:r>
            <a:endParaRPr lang="en-US" sz="2400" dirty="0">
              <a:cs typeface="+mj-cs"/>
            </a:endParaRPr>
          </a:p>
          <a:p>
            <a:pPr marL="0" indent="0" algn="just" rtl="1">
              <a:buNone/>
            </a:pPr>
            <a:r>
              <a:rPr lang="ar-EG" sz="2400" dirty="0">
                <a:cs typeface="+mj-cs"/>
              </a:rPr>
              <a:t> </a:t>
            </a:r>
            <a:r>
              <a:rPr lang="ar-EG" sz="2400" dirty="0" smtClean="0">
                <a:cs typeface="+mj-cs"/>
              </a:rPr>
              <a:t> </a:t>
            </a:r>
            <a:r>
              <a:rPr lang="ar-EG" sz="2400" dirty="0">
                <a:cs typeface="+mj-cs"/>
              </a:rPr>
              <a:t>تتلوث مياه الأمطار - وبخاصة في المناطق الصناعية - لأنها تتجمع أثناء سقوطها كل الملوثات الموجودة في الهواء مثل : أكاسيد النتروجين ، أكاسيد الكبريت ... ألخ . </a:t>
            </a:r>
            <a:endParaRPr lang="en-US" sz="2400" dirty="0">
              <a:cs typeface="+mj-cs"/>
            </a:endParaRPr>
          </a:p>
          <a:p>
            <a:pPr marL="0" indent="0" algn="just" rtl="1">
              <a:buNone/>
            </a:pPr>
            <a:r>
              <a:rPr lang="ar-EG" sz="2400" dirty="0">
                <a:cs typeface="+mj-cs"/>
              </a:rPr>
              <a:t>ومن المعروف أن ماء المطر يكون نقيا عند بدء تكونه . وأن سقوط مياه الأمطار بعد أذابتها للملوثات الغازية يؤدي الى تلوث المسطحات المائية والتربة .</a:t>
            </a:r>
            <a:endParaRPr lang="en-US" sz="2400" dirty="0">
              <a:cs typeface="+mj-cs"/>
            </a:endParaRPr>
          </a:p>
          <a:p>
            <a:pPr marL="0" indent="0" algn="just" rtl="1">
              <a:buNone/>
            </a:pPr>
            <a:r>
              <a:rPr lang="ar-EG" sz="2400" dirty="0">
                <a:cs typeface="+mj-cs"/>
              </a:rPr>
              <a:t> </a:t>
            </a:r>
            <a:r>
              <a:rPr lang="ar-EG" sz="2400" b="1" dirty="0" smtClean="0">
                <a:cs typeface="+mj-cs"/>
              </a:rPr>
              <a:t>تلوث </a:t>
            </a:r>
            <a:r>
              <a:rPr lang="ar-EG" sz="2400" b="1" dirty="0">
                <a:cs typeface="+mj-cs"/>
              </a:rPr>
              <a:t>المياه الجوفية :</a:t>
            </a:r>
            <a:endParaRPr lang="en-US" sz="2400" dirty="0">
              <a:cs typeface="+mj-cs"/>
            </a:endParaRPr>
          </a:p>
          <a:p>
            <a:pPr marL="0" indent="0" algn="just" rtl="1">
              <a:buNone/>
            </a:pPr>
            <a:r>
              <a:rPr lang="ar-EG" sz="2400" b="1" dirty="0">
                <a:cs typeface="+mj-cs"/>
              </a:rPr>
              <a:t> </a:t>
            </a:r>
            <a:r>
              <a:rPr lang="ar-EG" sz="2400" dirty="0" smtClean="0">
                <a:cs typeface="+mj-cs"/>
              </a:rPr>
              <a:t>  </a:t>
            </a:r>
            <a:r>
              <a:rPr lang="ar-EG" sz="2400" dirty="0">
                <a:cs typeface="+mj-cs"/>
              </a:rPr>
              <a:t>تتلوث المياه الجوفية بكافة المواد الكيمياوية التي تتسرب الى أماكن وجود مكامن هذه المياه .كما تتلوث بفعل تسرب مياه المجاري أو تسلل مياه الأمطار الحمضية الى الطبقات الجيولوجية التحت سطحية للقشرة الأرضية . كما ويمكن أن تتلوث ببعض المعادن والأملاح التي تتواجد في الصخور المكونة لهذه الطبقات الحاملة للمياه الأرضية .</a:t>
            </a:r>
            <a:endParaRPr lang="en-US" sz="2400" dirty="0">
              <a:cs typeface="+mj-cs"/>
            </a:endParaRPr>
          </a:p>
          <a:p>
            <a:pPr marL="0" indent="0" algn="just" rtl="1">
              <a:buNone/>
            </a:pPr>
            <a:r>
              <a:rPr lang="ar-EG" sz="2400" dirty="0">
                <a:cs typeface="+mj-cs"/>
              </a:rPr>
              <a:t> </a:t>
            </a:r>
            <a:endParaRPr lang="en-US" sz="2400" dirty="0">
              <a:cs typeface="+mj-cs"/>
            </a:endParaRPr>
          </a:p>
          <a:p>
            <a:pPr marL="0" indent="0" algn="just">
              <a:buNone/>
            </a:pPr>
            <a:endParaRPr lang="ar-IQ" sz="2400" dirty="0">
              <a:cs typeface="+mj-cs"/>
            </a:endParaRPr>
          </a:p>
          <a:p>
            <a:pPr algn="just"/>
            <a:endParaRPr lang="ar-IQ" sz="2400" dirty="0">
              <a:cs typeface="+mj-cs"/>
            </a:endParaRPr>
          </a:p>
        </p:txBody>
      </p:sp>
    </p:spTree>
    <p:extLst>
      <p:ext uri="{BB962C8B-B14F-4D97-AF65-F5344CB8AC3E}">
        <p14:creationId xmlns:p14="http://schemas.microsoft.com/office/powerpoint/2010/main" val="30926738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تلوث المياه</a:t>
            </a:r>
            <a:endParaRPr lang="ar-IQ" dirty="0"/>
          </a:p>
        </p:txBody>
      </p:sp>
      <p:sp>
        <p:nvSpPr>
          <p:cNvPr id="3" name="Content Placeholder 2"/>
          <p:cNvSpPr>
            <a:spLocks noGrp="1"/>
          </p:cNvSpPr>
          <p:nvPr>
            <p:ph idx="1"/>
          </p:nvPr>
        </p:nvSpPr>
        <p:spPr/>
        <p:txBody>
          <a:bodyPr>
            <a:normAutofit fontScale="92500" lnSpcReduction="10000"/>
          </a:bodyPr>
          <a:lstStyle/>
          <a:p>
            <a:pPr marL="0" indent="0" algn="just" rtl="1">
              <a:buNone/>
            </a:pPr>
            <a:r>
              <a:rPr lang="ar-EG" b="1" dirty="0">
                <a:cs typeface="+mj-cs"/>
              </a:rPr>
              <a:t> </a:t>
            </a:r>
            <a:r>
              <a:rPr lang="ar-EG" dirty="0" smtClean="0">
                <a:cs typeface="+mj-cs"/>
              </a:rPr>
              <a:t>  </a:t>
            </a:r>
            <a:r>
              <a:rPr lang="ar-EG" dirty="0">
                <a:cs typeface="+mj-cs"/>
              </a:rPr>
              <a:t>يتلوث الماء بكل ما يفسد خصائصه او يغير من طبيعته و يعرف تلوث الماء بانه ( احداث تلف او افساد لنوعية المياه مما يؤدي الى حدوث خلل في نظامها الايكولوجي بصورة او باخرى مما يقلل من قدرتها على اداء دورها الطبيعي بل تصبح ضارة و مؤذية عند استعمالها او تفقد الكثير من قيمتها الاقتصادية و بصفة خاصة مواردها من الاسماك و الاحياء المائية ) و بتعريف اخر :</a:t>
            </a:r>
            <a:endParaRPr lang="en-US" dirty="0">
              <a:cs typeface="+mj-cs"/>
            </a:endParaRPr>
          </a:p>
          <a:p>
            <a:pPr marL="0" indent="0" algn="just" rtl="1">
              <a:buNone/>
            </a:pPr>
            <a:r>
              <a:rPr lang="ar-EG" dirty="0">
                <a:cs typeface="+mj-cs"/>
              </a:rPr>
              <a:t> </a:t>
            </a:r>
            <a:endParaRPr lang="en-US" dirty="0">
              <a:cs typeface="+mj-cs"/>
            </a:endParaRPr>
          </a:p>
          <a:p>
            <a:pPr marL="0" indent="0" algn="just" rtl="1">
              <a:buNone/>
            </a:pPr>
            <a:r>
              <a:rPr lang="ar-EG" b="1" u="sng" dirty="0">
                <a:cs typeface="+mj-cs"/>
              </a:rPr>
              <a:t>تلوث المياه</a:t>
            </a:r>
            <a:r>
              <a:rPr lang="ar-EG" b="1" dirty="0">
                <a:cs typeface="+mj-cs"/>
              </a:rPr>
              <a:t> : </a:t>
            </a:r>
            <a:r>
              <a:rPr lang="ar-EG" dirty="0">
                <a:cs typeface="+mj-cs"/>
              </a:rPr>
              <a:t>هو تدنيس مجاري الماء من انهار و بحار و محيطات, فضلا عن مياه الامطار و الابار والمياه الجوفية مما يجعل هذه المياه غير صالحة للانسان و الاحياء الاخرى .</a:t>
            </a:r>
            <a:endParaRPr lang="en-US" dirty="0">
              <a:cs typeface="+mj-cs"/>
            </a:endParaRPr>
          </a:p>
          <a:p>
            <a:pPr marL="0" indent="0" algn="just">
              <a:buNone/>
            </a:pPr>
            <a:endParaRPr lang="ar-IQ" dirty="0">
              <a:cs typeface="+mj-cs"/>
            </a:endParaRPr>
          </a:p>
        </p:txBody>
      </p:sp>
    </p:spTree>
    <p:extLst>
      <p:ext uri="{BB962C8B-B14F-4D97-AF65-F5344CB8AC3E}">
        <p14:creationId xmlns:p14="http://schemas.microsoft.com/office/powerpoint/2010/main" val="28979161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صور تلوث المياه</a:t>
            </a:r>
            <a:endParaRPr lang="ar-IQ" dirty="0"/>
          </a:p>
        </p:txBody>
      </p:sp>
      <p:sp>
        <p:nvSpPr>
          <p:cNvPr id="3" name="Content Placeholder 2"/>
          <p:cNvSpPr>
            <a:spLocks noGrp="1"/>
          </p:cNvSpPr>
          <p:nvPr>
            <p:ph idx="1"/>
          </p:nvPr>
        </p:nvSpPr>
        <p:spPr/>
        <p:txBody>
          <a:bodyPr>
            <a:normAutofit fontScale="85000" lnSpcReduction="20000"/>
          </a:bodyPr>
          <a:lstStyle/>
          <a:p>
            <a:pPr marL="0" indent="0" algn="just" rtl="1">
              <a:buNone/>
            </a:pPr>
            <a:r>
              <a:rPr lang="ar-EG" b="1" dirty="0"/>
              <a:t>صور تلوث المياه :</a:t>
            </a:r>
            <a:endParaRPr lang="en-US" dirty="0"/>
          </a:p>
          <a:p>
            <a:pPr marL="0" indent="0" algn="just" rtl="1">
              <a:buNone/>
            </a:pPr>
            <a:r>
              <a:rPr lang="ar-EG" dirty="0"/>
              <a:t> </a:t>
            </a:r>
            <a:endParaRPr lang="en-US" dirty="0"/>
          </a:p>
          <a:p>
            <a:pPr marL="0" indent="0" algn="just" rtl="1">
              <a:buNone/>
            </a:pPr>
            <a:r>
              <a:rPr lang="ar-EG" dirty="0"/>
              <a:t>1- استنزاف كميات كبيرة من الاوكسجين الذائب في مياه المحيطات و البحيرات و البحار و الانهار مما يؤدي الى تناقص اعداد الاحياء المائية.</a:t>
            </a:r>
            <a:endParaRPr lang="en-US" dirty="0"/>
          </a:p>
          <a:p>
            <a:pPr marL="0" indent="0" algn="just" rtl="1">
              <a:buNone/>
            </a:pPr>
            <a:r>
              <a:rPr lang="ar-EG" dirty="0"/>
              <a:t>2- زيادة نسبة المواد الكيميائية في المياه مما يجعلها سامة للاحياء.</a:t>
            </a:r>
            <a:endParaRPr lang="en-US" dirty="0"/>
          </a:p>
          <a:p>
            <a:pPr marL="0" indent="0" algn="just" rtl="1">
              <a:buNone/>
            </a:pPr>
            <a:r>
              <a:rPr lang="ar-EG" dirty="0"/>
              <a:t>3- ازدهار و نمو البكتريا و الطفيليات و الاحياء الدقيقة في المياه مما يقلل من قيمتها كمصدر للشرب او ري المحاصيل الزراعية او السباحة.</a:t>
            </a:r>
            <a:endParaRPr lang="en-US" dirty="0"/>
          </a:p>
          <a:p>
            <a:pPr marL="0" indent="0" algn="just" rtl="1">
              <a:buNone/>
            </a:pPr>
            <a:r>
              <a:rPr lang="ar-EG" dirty="0"/>
              <a:t>4- قلة الضوء الذي يعد ضروريا لنمو الاحياء النباتية المائية ( كالطحالب و العوالق ) عن طريق رمي المخلفات الانسانية او النباتية او الحيوانية او المعدنية و المخلفات الصناعية.</a:t>
            </a:r>
            <a:endParaRPr lang="en-US" dirty="0"/>
          </a:p>
          <a:p>
            <a:pPr marL="0" indent="0" algn="just" rtl="1">
              <a:buNone/>
            </a:pPr>
            <a:r>
              <a:rPr lang="ar-EG" dirty="0"/>
              <a:t>5- تسرب مياه المجاري و مياه التصريف الى المياه الطبيعية .</a:t>
            </a:r>
            <a:endParaRPr lang="en-US" dirty="0"/>
          </a:p>
          <a:p>
            <a:pPr marL="0" indent="0" algn="just">
              <a:buNone/>
            </a:pPr>
            <a:endParaRPr lang="ar-IQ" dirty="0"/>
          </a:p>
        </p:txBody>
      </p:sp>
    </p:spTree>
    <p:extLst>
      <p:ext uri="{BB962C8B-B14F-4D97-AF65-F5344CB8AC3E}">
        <p14:creationId xmlns:p14="http://schemas.microsoft.com/office/powerpoint/2010/main" val="855517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EG" b="1" dirty="0"/>
              <a:t>انواع التلوث المائي </a:t>
            </a:r>
            <a:endParaRPr lang="ar-IQ" dirty="0"/>
          </a:p>
        </p:txBody>
      </p:sp>
      <p:sp>
        <p:nvSpPr>
          <p:cNvPr id="3" name="Content Placeholder 2"/>
          <p:cNvSpPr>
            <a:spLocks noGrp="1"/>
          </p:cNvSpPr>
          <p:nvPr>
            <p:ph idx="1"/>
          </p:nvPr>
        </p:nvSpPr>
        <p:spPr>
          <a:xfrm>
            <a:off x="533400" y="1295400"/>
            <a:ext cx="8229600" cy="5029200"/>
          </a:xfrm>
        </p:spPr>
        <p:txBody>
          <a:bodyPr>
            <a:noAutofit/>
          </a:bodyPr>
          <a:lstStyle/>
          <a:p>
            <a:pPr marL="0" indent="0" algn="r" rtl="1">
              <a:buNone/>
            </a:pPr>
            <a:r>
              <a:rPr lang="ar-EG" sz="2000" b="1" dirty="0">
                <a:cs typeface="+mj-cs"/>
              </a:rPr>
              <a:t> </a:t>
            </a:r>
            <a:endParaRPr lang="en-US" sz="2000" b="1" dirty="0">
              <a:cs typeface="+mj-cs"/>
            </a:endParaRPr>
          </a:p>
          <a:p>
            <a:pPr marL="0" indent="0" algn="r" rtl="1">
              <a:buNone/>
            </a:pPr>
            <a:r>
              <a:rPr lang="ar-EG" sz="2000" b="1" dirty="0">
                <a:cs typeface="+mj-cs"/>
              </a:rPr>
              <a:t>يمكن تقسيم تلوث المياه الى </a:t>
            </a:r>
            <a:r>
              <a:rPr lang="ar-EG" sz="2000" b="1" dirty="0" smtClean="0">
                <a:cs typeface="+mj-cs"/>
              </a:rPr>
              <a:t>:</a:t>
            </a:r>
            <a:r>
              <a:rPr lang="ar-EG" sz="2000" b="1" dirty="0">
                <a:cs typeface="+mj-cs"/>
              </a:rPr>
              <a:t> </a:t>
            </a:r>
            <a:endParaRPr lang="en-US" sz="2000" b="1" dirty="0">
              <a:cs typeface="+mj-cs"/>
            </a:endParaRPr>
          </a:p>
          <a:p>
            <a:pPr marL="0" indent="0" algn="r" rtl="1">
              <a:buNone/>
            </a:pPr>
            <a:r>
              <a:rPr lang="ar-EG" sz="2000" b="1" dirty="0">
                <a:cs typeface="+mj-cs"/>
              </a:rPr>
              <a:t>اولا : التلوث الطبيعي : و يقصد به التلوث الذي يغير خصائص الماء الطبيعية ، فيجعله غير مستساغ للاستعمال البشري مثل اكتسابه الرائحة الكريهة او اللون او المذاق .</a:t>
            </a:r>
            <a:endParaRPr lang="en-US" sz="2000" b="1" dirty="0">
              <a:cs typeface="+mj-cs"/>
            </a:endParaRPr>
          </a:p>
          <a:p>
            <a:pPr marL="0" indent="0" algn="r" rtl="1">
              <a:buNone/>
            </a:pPr>
            <a:r>
              <a:rPr lang="ar-EG" sz="2000" b="1" dirty="0">
                <a:cs typeface="+mj-cs"/>
              </a:rPr>
              <a:t> </a:t>
            </a:r>
            <a:endParaRPr lang="en-US" sz="2000" b="1" dirty="0">
              <a:cs typeface="+mj-cs"/>
            </a:endParaRPr>
          </a:p>
          <a:p>
            <a:pPr marL="0" indent="0" algn="r" rtl="1">
              <a:buNone/>
            </a:pPr>
            <a:r>
              <a:rPr lang="ar-EG" sz="2000" b="1" dirty="0">
                <a:cs typeface="+mj-cs"/>
              </a:rPr>
              <a:t>ثانيا : التلوث الكيميائي : يعني ان يصبح للماء تاثير سام نتيجة لوجود مواد كيميائية خطرة فيه ، مثل مركبات الرصاص ، الزئبق ، الكادميوم ، الزرنيخ و مبيدات الحشرات .</a:t>
            </a:r>
            <a:endParaRPr lang="en-US" sz="2000" b="1" dirty="0">
              <a:cs typeface="+mj-cs"/>
            </a:endParaRPr>
          </a:p>
          <a:p>
            <a:pPr marL="0" indent="0" algn="r" rtl="1">
              <a:buNone/>
            </a:pPr>
            <a:r>
              <a:rPr lang="ar-EG" sz="2000" b="1" dirty="0">
                <a:cs typeface="+mj-cs"/>
              </a:rPr>
              <a:t>      يعد التلوث الكيميائي للماء واحدا من اهم و اخطر المشاكل التي تواجه الانسان في و قتنا ،  من المعروف ان المواد الكيميائية يمكن تقسيمها من حيث قابليتها للذوبان في الماء الى نوعين هما :</a:t>
            </a:r>
            <a:endParaRPr lang="en-US" sz="2000" b="1" dirty="0">
              <a:cs typeface="+mj-cs"/>
            </a:endParaRPr>
          </a:p>
          <a:p>
            <a:pPr marL="0" indent="0" algn="r" rtl="1">
              <a:buNone/>
            </a:pPr>
            <a:r>
              <a:rPr lang="ar-EG" sz="2000" b="1" dirty="0">
                <a:cs typeface="+mj-cs"/>
              </a:rPr>
              <a:t> </a:t>
            </a:r>
            <a:endParaRPr lang="en-US" sz="2000" b="1" dirty="0">
              <a:cs typeface="+mj-cs"/>
            </a:endParaRPr>
          </a:p>
          <a:p>
            <a:pPr marL="0" indent="0" algn="r" rtl="1">
              <a:buNone/>
            </a:pPr>
            <a:r>
              <a:rPr lang="ar-EG" sz="2000" b="1" dirty="0">
                <a:cs typeface="+mj-cs"/>
              </a:rPr>
              <a:t>1- نوع قابل للانحلال . </a:t>
            </a:r>
            <a:endParaRPr lang="en-US" sz="2000" b="1" dirty="0">
              <a:cs typeface="+mj-cs"/>
            </a:endParaRPr>
          </a:p>
          <a:p>
            <a:pPr marL="0" indent="0" algn="r" rtl="1">
              <a:buNone/>
            </a:pPr>
            <a:r>
              <a:rPr lang="ar-EG" sz="2000" b="1" dirty="0">
                <a:cs typeface="+mj-cs"/>
              </a:rPr>
              <a:t>2- نوع قابل للتراكم و التجمع في الكائنات الحية التي تعيش في الماء و هو الاشد خطرا و تنتمي اليه العناصر الثقيلة مثل الرصاص و الزئبق و مبيدات الحشرات و المنتجات النفطية والمواد العضوية المركبة كاللدائن( البلاستك).</a:t>
            </a:r>
            <a:endParaRPr lang="en-US" sz="2000" b="1" dirty="0">
              <a:cs typeface="+mj-cs"/>
            </a:endParaRPr>
          </a:p>
          <a:p>
            <a:pPr marL="0" indent="0" algn="r" rtl="1">
              <a:buNone/>
            </a:pPr>
            <a:r>
              <a:rPr lang="en-US" sz="2000" b="1" dirty="0">
                <a:cs typeface="+mj-cs"/>
              </a:rPr>
              <a:t> </a:t>
            </a:r>
          </a:p>
          <a:p>
            <a:pPr marL="0" indent="0" algn="r">
              <a:buNone/>
            </a:pPr>
            <a:endParaRPr lang="ar-IQ" sz="2000" b="1" dirty="0">
              <a:cs typeface="+mj-cs"/>
            </a:endParaRPr>
          </a:p>
        </p:txBody>
      </p:sp>
    </p:spTree>
    <p:extLst>
      <p:ext uri="{BB962C8B-B14F-4D97-AF65-F5344CB8AC3E}">
        <p14:creationId xmlns:p14="http://schemas.microsoft.com/office/powerpoint/2010/main" val="25675622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b="1" dirty="0"/>
              <a:t>انواع التلوث المائي </a:t>
            </a:r>
            <a:endParaRPr lang="ar-IQ" dirty="0"/>
          </a:p>
        </p:txBody>
      </p:sp>
      <p:sp>
        <p:nvSpPr>
          <p:cNvPr id="3" name="Content Placeholder 2"/>
          <p:cNvSpPr>
            <a:spLocks noGrp="1"/>
          </p:cNvSpPr>
          <p:nvPr>
            <p:ph idx="1"/>
          </p:nvPr>
        </p:nvSpPr>
        <p:spPr>
          <a:xfrm>
            <a:off x="533400" y="1219200"/>
            <a:ext cx="8229600" cy="5334000"/>
          </a:xfrm>
        </p:spPr>
        <p:txBody>
          <a:bodyPr>
            <a:noAutofit/>
          </a:bodyPr>
          <a:lstStyle/>
          <a:p>
            <a:pPr marL="0" indent="0" algn="just" rtl="1">
              <a:buNone/>
            </a:pPr>
            <a:r>
              <a:rPr lang="ar-EG" sz="2400" b="1" dirty="0"/>
              <a:t>ثالثا : التلوث البايلوجي : </a:t>
            </a:r>
            <a:r>
              <a:rPr lang="ar-EG" sz="2400" dirty="0"/>
              <a:t>عن طريق تواجد ميكروبات مسببة للامراض في المياه او طفيليات كالبلهارسيا و ديدان الاسكارس و الانكلستوما و غيرها ، او وجود احياء نباتية كالطحالب او ورد النيل بكميات كبيرة تتسبب في تغير طبيعة المياه و نوعيتها .</a:t>
            </a:r>
            <a:endParaRPr lang="en-US" sz="2400" dirty="0"/>
          </a:p>
          <a:p>
            <a:pPr marL="0" indent="0" algn="just" rtl="1">
              <a:buNone/>
            </a:pPr>
            <a:r>
              <a:rPr lang="ar-EG" sz="2400" b="1" dirty="0"/>
              <a:t>رابعا : التلوث الحراري : </a:t>
            </a:r>
            <a:r>
              <a:rPr lang="ar-EG" sz="2400" dirty="0"/>
              <a:t>يعد هذا النوع من التلوث صورة من صور التلوث بالنفايات الصناعية ، اذ تعمل مصانع الحديد و الصلب و الورق و محطات توليد الطاقة الكهربائية على استعمال المياه في عمليات التبريد ، ثم تقوم بصرف المياه الساخنة الى مياه البرك و الانهار و البحيرات مما يؤدي الى ارتفاع درجة حرارة المياه و من ثم تعرض الاحياء المائية الى الخطر. إذ ان الارتفاع في درجة حرارة المياه يؤدي الى زيادة نشاطها و يكون ذلك مصحوبا بزيادة حاجتها الى الاوكسجين الذائب في الماء الذي يقل بدوره بسبب ارتفاع حرارة المياه . ويتسبب التلوث الحراري في فقس بيض الاسماك قبل موسم توافر الغذاء المناسب في المنطقة الموجود فيها و ينتج عن ذلك ابادة لجزء كبير من هذه البيوض . وفي بعض الاحيان يعمل التلوث الحراري للمياه على اكسدة بعض الملوثات المعدنية التي تلقيها المصانع في المياه ، و قد ينتج عن ذلك بعض انواع الاكاسيد السامة </a:t>
            </a:r>
            <a:r>
              <a:rPr lang="ar-EG" sz="2400" dirty="0" smtClean="0"/>
              <a:t>.</a:t>
            </a:r>
            <a:endParaRPr lang="en-US" sz="2400" dirty="0"/>
          </a:p>
        </p:txBody>
      </p:sp>
    </p:spTree>
    <p:extLst>
      <p:ext uri="{BB962C8B-B14F-4D97-AF65-F5344CB8AC3E}">
        <p14:creationId xmlns:p14="http://schemas.microsoft.com/office/powerpoint/2010/main" val="28915639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b="1" dirty="0"/>
              <a:t>اهم ملوثات المياه</a:t>
            </a:r>
            <a:endParaRPr lang="ar-IQ" dirty="0"/>
          </a:p>
        </p:txBody>
      </p:sp>
      <p:sp>
        <p:nvSpPr>
          <p:cNvPr id="3" name="Content Placeholder 2"/>
          <p:cNvSpPr>
            <a:spLocks noGrp="1"/>
          </p:cNvSpPr>
          <p:nvPr>
            <p:ph idx="1"/>
          </p:nvPr>
        </p:nvSpPr>
        <p:spPr>
          <a:xfrm>
            <a:off x="457200" y="1295400"/>
            <a:ext cx="8229600" cy="5105400"/>
          </a:xfrm>
        </p:spPr>
        <p:txBody>
          <a:bodyPr>
            <a:noAutofit/>
          </a:bodyPr>
          <a:lstStyle/>
          <a:p>
            <a:pPr marL="0" indent="0" algn="just" rtl="1">
              <a:buNone/>
            </a:pPr>
            <a:r>
              <a:rPr lang="ar-EG" sz="2000" b="1" dirty="0" smtClean="0">
                <a:cs typeface="+mj-cs"/>
              </a:rPr>
              <a:t>1-</a:t>
            </a:r>
            <a:r>
              <a:rPr lang="ar-EG" sz="2000" dirty="0" smtClean="0">
                <a:cs typeface="+mj-cs"/>
              </a:rPr>
              <a:t> </a:t>
            </a:r>
            <a:r>
              <a:rPr lang="ar-EG" sz="2000" b="1" dirty="0">
                <a:cs typeface="+mj-cs"/>
              </a:rPr>
              <a:t>المخلفات الصناعية : </a:t>
            </a:r>
            <a:r>
              <a:rPr lang="ar-EG" sz="2000" dirty="0">
                <a:cs typeface="+mj-cs"/>
              </a:rPr>
              <a:t>تشمل كافة المواد المتخلفة عن الصناعات الكيميائية و التعدينية و الزراعية و الغذائية التي يتم تصريفها الى المسطحات المائية و التي تؤدي الى تلوث الماء بالاحماض و القلويات والاصباغ والمركبات الهيدروكربونية و الاملاح السامة و الدهون و البكتريا ...... الخ .</a:t>
            </a:r>
            <a:endParaRPr lang="en-US" sz="2000" dirty="0">
              <a:cs typeface="+mj-cs"/>
            </a:endParaRPr>
          </a:p>
          <a:p>
            <a:pPr marL="0" indent="0" algn="just" rtl="1">
              <a:buNone/>
            </a:pPr>
            <a:r>
              <a:rPr lang="ar-EG" sz="2000" dirty="0">
                <a:cs typeface="+mj-cs"/>
              </a:rPr>
              <a:t> </a:t>
            </a:r>
            <a:endParaRPr lang="en-US" sz="2000" dirty="0">
              <a:cs typeface="+mj-cs"/>
            </a:endParaRPr>
          </a:p>
          <a:p>
            <a:pPr marL="0" indent="0" algn="just" rtl="1">
              <a:buNone/>
            </a:pPr>
            <a:r>
              <a:rPr lang="ar-EG" sz="2000" b="1" dirty="0">
                <a:cs typeface="+mj-cs"/>
              </a:rPr>
              <a:t>2- مياه الصرف الصحي : </a:t>
            </a:r>
            <a:r>
              <a:rPr lang="ar-EG" sz="2000" dirty="0">
                <a:cs typeface="+mj-cs"/>
              </a:rPr>
              <a:t>ثمة دول كثيرة تقوم بصرف مياه الصرف الصحي الى المسطحات المائية كالانهار و البحيرات و البحار على الر غم مما في ذلك من اخطار ،اذ تكون هذه المياه ملوثة بالمواد العضوية و الكيميائية و بعض انواع البكتريا فضلا عن العناصر الثقيلة السامة و تتسبب المواد العضوية الموجودة في مياه الصرف الصحي في حدوث ظاهرة تعرف باسم :</a:t>
            </a:r>
            <a:endParaRPr lang="en-US" sz="2000" dirty="0">
              <a:cs typeface="+mj-cs"/>
            </a:endParaRPr>
          </a:p>
          <a:p>
            <a:pPr marL="0" indent="0" algn="just" rtl="1">
              <a:buNone/>
            </a:pPr>
            <a:r>
              <a:rPr lang="ar-EG" sz="2000" dirty="0">
                <a:cs typeface="+mj-cs"/>
              </a:rPr>
              <a:t> </a:t>
            </a:r>
            <a:r>
              <a:rPr lang="ar-EG" sz="2000" b="1" dirty="0" smtClean="0">
                <a:cs typeface="+mj-cs"/>
              </a:rPr>
              <a:t>الاثراء </a:t>
            </a:r>
            <a:r>
              <a:rPr lang="ar-EG" sz="2000" b="1" dirty="0">
                <a:cs typeface="+mj-cs"/>
              </a:rPr>
              <a:t>الغذائي (</a:t>
            </a:r>
            <a:r>
              <a:rPr lang="en-US" sz="2000" b="1" dirty="0" err="1">
                <a:cs typeface="+mj-cs"/>
              </a:rPr>
              <a:t>Entrophication</a:t>
            </a:r>
            <a:r>
              <a:rPr lang="ar-EG" sz="2000" b="1" dirty="0">
                <a:cs typeface="+mj-cs"/>
              </a:rPr>
              <a:t>) : </a:t>
            </a:r>
            <a:r>
              <a:rPr lang="ar-EG" sz="2000" dirty="0">
                <a:cs typeface="+mj-cs"/>
              </a:rPr>
              <a:t>اذ تعد من اهم الظواهر الطبيعية المسببة للتلوث في المسطحات المائية و الشواطئ اذ تؤدي الى ارتفاع  نسبة المواد العضوية في الماء الى زيادة في عمليات الايض (</a:t>
            </a:r>
            <a:r>
              <a:rPr lang="en-US" sz="2000" dirty="0">
                <a:cs typeface="+mj-cs"/>
              </a:rPr>
              <a:t>Metabolism</a:t>
            </a:r>
            <a:r>
              <a:rPr lang="ar-EG" sz="2000" dirty="0">
                <a:cs typeface="+mj-cs"/>
              </a:rPr>
              <a:t>) التي تقوم بها الطحالب و التي تؤدي الى تكاثرها بشكل ملحوظ ، وتبعا لذلك تنشط البكتريا و تزيد من عمليات التحلل البيولوجي للطحالب ، مما يؤدي الى تقليل نسبة الاوكسجين المذاب في الماء. تترتب على ذلك اضرار جسيمة مثل القتل الجماعي للاسماك و الاحياء المائية الاخرى, و تعفن المياه و عدم صلاحيتها و انبعاث روائح كريهة منها . </a:t>
            </a:r>
            <a:endParaRPr lang="en-US" sz="2000" dirty="0">
              <a:cs typeface="+mj-cs"/>
            </a:endParaRPr>
          </a:p>
          <a:p>
            <a:pPr marL="0" indent="0" algn="just" rtl="1">
              <a:buNone/>
            </a:pPr>
            <a:r>
              <a:rPr lang="ar-EG" sz="2000" dirty="0">
                <a:cs typeface="+mj-cs"/>
              </a:rPr>
              <a:t> </a:t>
            </a:r>
            <a:endParaRPr lang="en-US" sz="2000" dirty="0">
              <a:cs typeface="+mj-cs"/>
            </a:endParaRPr>
          </a:p>
          <a:p>
            <a:pPr marL="0" indent="0" algn="just" rtl="1">
              <a:buNone/>
            </a:pPr>
            <a:r>
              <a:rPr lang="ar-EG" sz="2000" dirty="0" smtClean="0">
                <a:cs typeface="+mj-cs"/>
              </a:rPr>
              <a:t>(</a:t>
            </a:r>
            <a:endParaRPr lang="ar-IQ" sz="2000" dirty="0">
              <a:cs typeface="+mj-cs"/>
            </a:endParaRPr>
          </a:p>
        </p:txBody>
      </p:sp>
    </p:spTree>
    <p:extLst>
      <p:ext uri="{BB962C8B-B14F-4D97-AF65-F5344CB8AC3E}">
        <p14:creationId xmlns:p14="http://schemas.microsoft.com/office/powerpoint/2010/main" val="2983920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a:t>امراض يمكن ان تصيب الانسان</a:t>
            </a:r>
            <a:endParaRPr lang="ar-IQ" dirty="0"/>
          </a:p>
        </p:txBody>
      </p:sp>
      <p:sp>
        <p:nvSpPr>
          <p:cNvPr id="3" name="Content Placeholder 2"/>
          <p:cNvSpPr>
            <a:spLocks noGrp="1"/>
          </p:cNvSpPr>
          <p:nvPr>
            <p:ph idx="1"/>
          </p:nvPr>
        </p:nvSpPr>
        <p:spPr/>
        <p:txBody>
          <a:bodyPr>
            <a:normAutofit fontScale="85000" lnSpcReduction="10000"/>
          </a:bodyPr>
          <a:lstStyle/>
          <a:p>
            <a:pPr marL="0" indent="0" algn="r" rtl="1">
              <a:buNone/>
            </a:pPr>
            <a:r>
              <a:rPr lang="ar-EG" dirty="0"/>
              <a:t>وثمة امراض يمكن ان تصيب الانسان من جراء تلوث المسطحات المائية بمياه الصرف الصحي : </a:t>
            </a:r>
            <a:endParaRPr lang="en-US" dirty="0"/>
          </a:p>
          <a:p>
            <a:pPr marL="0" indent="0" algn="r" rtl="1">
              <a:buNone/>
            </a:pPr>
            <a:r>
              <a:rPr lang="ar-EG" dirty="0"/>
              <a:t> </a:t>
            </a:r>
            <a:endParaRPr lang="en-US" dirty="0"/>
          </a:p>
          <a:p>
            <a:pPr marL="0" indent="0" algn="r" rtl="1">
              <a:buNone/>
            </a:pPr>
            <a:r>
              <a:rPr lang="ar-EG" dirty="0"/>
              <a:t>1- امراض حمى التيفوئيد و النزلات المعوية بسبب بكتريا السالمونيلا (</a:t>
            </a:r>
            <a:r>
              <a:rPr lang="en-US" dirty="0"/>
              <a:t>Salmonella</a:t>
            </a:r>
            <a:r>
              <a:rPr lang="ar-EG" dirty="0"/>
              <a:t>).</a:t>
            </a:r>
            <a:endParaRPr lang="en-US" dirty="0"/>
          </a:p>
          <a:p>
            <a:pPr marL="0" indent="0" algn="r" rtl="1">
              <a:buNone/>
            </a:pPr>
            <a:r>
              <a:rPr lang="ar-EG" dirty="0"/>
              <a:t>2- امراض الاسهال بسبب بكتريا الشيجلا (</a:t>
            </a:r>
            <a:r>
              <a:rPr lang="en-US" dirty="0" err="1"/>
              <a:t>Shigella</a:t>
            </a:r>
            <a:r>
              <a:rPr lang="ar-EG" dirty="0"/>
              <a:t>).</a:t>
            </a:r>
            <a:endParaRPr lang="en-US" dirty="0"/>
          </a:p>
          <a:p>
            <a:pPr marL="0" indent="0" algn="r" rtl="1">
              <a:buNone/>
            </a:pPr>
            <a:r>
              <a:rPr lang="ar-EG" dirty="0"/>
              <a:t>3- امراض الجفاف بسبب بكتريا الاستؤيشا كولاي (</a:t>
            </a:r>
            <a:r>
              <a:rPr lang="en-US" dirty="0"/>
              <a:t> Escherichia Coli</a:t>
            </a:r>
            <a:r>
              <a:rPr lang="ar-EG" dirty="0"/>
              <a:t>).</a:t>
            </a:r>
            <a:endParaRPr lang="en-US" dirty="0"/>
          </a:p>
          <a:p>
            <a:pPr marL="0" indent="0" algn="r" rtl="1">
              <a:buNone/>
            </a:pPr>
            <a:r>
              <a:rPr lang="ar-EG" dirty="0"/>
              <a:t>4- التهاب الكلى و الكبد والجهاز العصبي المركزي : بسبب بكتريا الليبتوسبيرا (</a:t>
            </a:r>
            <a:r>
              <a:rPr lang="en-US" dirty="0" err="1"/>
              <a:t>Leptospera</a:t>
            </a:r>
            <a:r>
              <a:rPr lang="ar-EG" dirty="0"/>
              <a:t>).</a:t>
            </a:r>
            <a:endParaRPr lang="en-US" dirty="0"/>
          </a:p>
          <a:p>
            <a:pPr marL="0" indent="0" algn="r">
              <a:buNone/>
            </a:pPr>
            <a:r>
              <a:rPr lang="ar-EG" dirty="0"/>
              <a:t>(</a:t>
            </a:r>
            <a:r>
              <a:rPr lang="en-US" dirty="0"/>
              <a:t>Vibrio</a:t>
            </a:r>
            <a:r>
              <a:rPr lang="ar-EG" dirty="0"/>
              <a:t>).</a:t>
            </a:r>
            <a:r>
              <a:rPr lang="en-US" dirty="0" smtClean="0"/>
              <a:t> </a:t>
            </a:r>
            <a:r>
              <a:rPr lang="ar-EG" dirty="0" smtClean="0"/>
              <a:t>5- </a:t>
            </a:r>
            <a:r>
              <a:rPr lang="ar-EG" dirty="0"/>
              <a:t>مرض الكوليرا بسبب بكتريا الفيبريو</a:t>
            </a:r>
            <a:endParaRPr lang="ar-IQ" dirty="0"/>
          </a:p>
        </p:txBody>
      </p:sp>
    </p:spTree>
    <p:extLst>
      <p:ext uri="{BB962C8B-B14F-4D97-AF65-F5344CB8AC3E}">
        <p14:creationId xmlns:p14="http://schemas.microsoft.com/office/powerpoint/2010/main" val="37195463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334000"/>
          </a:xfrm>
        </p:spPr>
        <p:txBody>
          <a:bodyPr>
            <a:noAutofit/>
          </a:bodyPr>
          <a:lstStyle/>
          <a:p>
            <a:pPr marL="0" indent="0" algn="r" rtl="1">
              <a:buNone/>
            </a:pPr>
            <a:r>
              <a:rPr lang="ar-IQ" sz="2000" b="1" dirty="0"/>
              <a:t>3- </a:t>
            </a:r>
            <a:r>
              <a:rPr lang="ar-EG" sz="2000" b="1" dirty="0"/>
              <a:t>التلوث النفطي : </a:t>
            </a:r>
            <a:r>
              <a:rPr lang="ar-EG" sz="2000" dirty="0"/>
              <a:t>يعد النفط من اكثر و اكبر مصادر التلوث المائي انتشارا و تاثيرا ، ذلك من خلال تسربه الى المسطحات المائية بطريقة لا ارادية ( غير متعمدة ) كما هو الحال في أنفجار آبار النفط البحرية أو غرق وأصطدام الناقلات العملاقة الضخمة في البحار والمحيطات . أو بطريقة أرادية (متعمدة) كما في بعض الناقلات البحرية التي تتعمد في ألقاء المياه المستعملة في غسيل خزاناتها في أعالي البحار، أو قبالة سواحل بعض الدول التي ليست لديها تشريعات قانونية لحماية بيئتها البحرية ومياهها الأقليمية . ويؤدي تلوث المسطحات المائية بالنفط الى موت طيور البحر والأسماك والحيتان والدلافين والأحياء المائية الأخرى . </a:t>
            </a:r>
            <a:endParaRPr lang="en-US" sz="2000" dirty="0"/>
          </a:p>
          <a:p>
            <a:pPr marL="0" indent="0" algn="r" rtl="1">
              <a:buNone/>
            </a:pPr>
            <a:r>
              <a:rPr lang="ar-EG" sz="2000" dirty="0"/>
              <a:t> </a:t>
            </a:r>
            <a:endParaRPr lang="en-US" sz="2000" dirty="0"/>
          </a:p>
          <a:p>
            <a:pPr marL="0" indent="0" algn="r" rtl="1">
              <a:buNone/>
            </a:pPr>
            <a:r>
              <a:rPr lang="ar-EG" sz="2000" b="1" dirty="0"/>
              <a:t>4- مبيدات الحشرات : </a:t>
            </a:r>
            <a:r>
              <a:rPr lang="ar-EG" sz="2000" dirty="0"/>
              <a:t>تنساب المبيدات الحشرية التي ترش على المحاصيل الزراعية مع مياه الصرف وتعمل على تلوث مياه القنوات والجداول بهذه المبيدات الى قتل الأسماك والأحياء المائية ، وأيضا قتل المواشي والأنعام التي تشرب المياه الملوثة بها .</a:t>
            </a:r>
            <a:endParaRPr lang="en-US" sz="2000" dirty="0"/>
          </a:p>
          <a:p>
            <a:pPr marL="0" indent="0" algn="r" rtl="1">
              <a:buNone/>
            </a:pPr>
            <a:r>
              <a:rPr lang="ar-EG" sz="2000" dirty="0"/>
              <a:t> </a:t>
            </a:r>
            <a:endParaRPr lang="en-US" sz="2000" dirty="0"/>
          </a:p>
          <a:p>
            <a:pPr marL="0" indent="0" algn="r" rtl="1">
              <a:buNone/>
            </a:pPr>
            <a:r>
              <a:rPr lang="ar-EG" sz="2000" b="1" dirty="0"/>
              <a:t>5- المفاعلات النووية : </a:t>
            </a:r>
            <a:r>
              <a:rPr lang="ar-EG" sz="2000" dirty="0"/>
              <a:t>تتسب المفاعلات النووية في التلوث الحراري للمسطحات المائية ، وذلك من خلال تصريف المياه المستعملة في تبريد المفاعلات الى هذه المسطحات ، ويؤدي ذلك الى أضرار كبيرة بالأحياء المائية ، مع حدوث تلوث أشعاعي للمياه .</a:t>
            </a:r>
            <a:endParaRPr lang="en-US" sz="2000" dirty="0"/>
          </a:p>
          <a:p>
            <a:pPr marL="0" indent="0" algn="r" rtl="1">
              <a:buNone/>
            </a:pPr>
            <a:r>
              <a:rPr lang="ar-EG" sz="2000" dirty="0"/>
              <a:t> </a:t>
            </a:r>
            <a:endParaRPr lang="en-US" sz="2000" dirty="0"/>
          </a:p>
          <a:p>
            <a:pPr marL="0" indent="0" algn="r" rtl="1">
              <a:buNone/>
            </a:pPr>
            <a:r>
              <a:rPr lang="ar-EG" sz="2000" dirty="0"/>
              <a:t> </a:t>
            </a:r>
            <a:endParaRPr lang="en-US" sz="2000" dirty="0"/>
          </a:p>
        </p:txBody>
      </p:sp>
    </p:spTree>
    <p:extLst>
      <p:ext uri="{BB962C8B-B14F-4D97-AF65-F5344CB8AC3E}">
        <p14:creationId xmlns:p14="http://schemas.microsoft.com/office/powerpoint/2010/main" val="19454837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Autofit/>
          </a:bodyPr>
          <a:lstStyle/>
          <a:p>
            <a:pPr marL="0" indent="0" algn="r" rtl="1">
              <a:buNone/>
            </a:pPr>
            <a:r>
              <a:rPr lang="ar-EG" sz="2400" b="1" dirty="0"/>
              <a:t>6- البلاستك : </a:t>
            </a:r>
            <a:r>
              <a:rPr lang="ar-EG" sz="2400" dirty="0"/>
              <a:t>يؤدي ألقاء المواد البلاستيكية في المسطحات المائية الى قتل الأسماك والطيور والثدييات البحرية نتيجة لألتهام أكياس البلاستك العائمة ظنا منها أنها قناديل البحر التي تشكل وجبات لذيذة لها ، ومن ثم موتها نتيجة لأنسداد امعاءها. وكذلك من خلال خداع الطيور البحرية بحبيبات اللدائن الطافية فوق سطح البحر ظنا منها بيوض الأسماك فتعمل على ألتقاطها . ( حبيبات اللدائن تستعمل كمادة أولية في صناعة منتجات البلاستك )</a:t>
            </a:r>
            <a:r>
              <a:rPr lang="ar-EG" sz="2400" b="1" dirty="0"/>
              <a:t> .</a:t>
            </a:r>
            <a:endParaRPr lang="en-US" sz="2400" dirty="0"/>
          </a:p>
          <a:p>
            <a:pPr marL="0" indent="0" algn="r" rtl="1">
              <a:buNone/>
            </a:pPr>
            <a:r>
              <a:rPr lang="ar-EG" sz="2400" dirty="0"/>
              <a:t> </a:t>
            </a:r>
            <a:endParaRPr lang="en-US" sz="2400" dirty="0"/>
          </a:p>
          <a:p>
            <a:pPr marL="0" indent="0" algn="r" rtl="1">
              <a:buNone/>
            </a:pPr>
            <a:r>
              <a:rPr lang="ar-EG" sz="2400" b="1" dirty="0"/>
              <a:t>7- الرصاص - الزئبق - الكادميوم : </a:t>
            </a:r>
            <a:r>
              <a:rPr lang="ar-EG" sz="2400" dirty="0"/>
              <a:t>تعد من أخطر الملوثات المائية . وقد تتلوث بها المسطحات المائية . أما عن طريق غرق الناقلات المحملة بمنتجات كيمياوية تدخل فيها هذه العناصر، أو عن طريق رميها الى المسطحات المائية من قبل بعض المعامل الكيميائية التي تدخل هذه العناصر في تصنيع المواد المصنعة فيها والتي تم ذكرها في موضوع العناصر الثقيلة السامة .</a:t>
            </a:r>
            <a:endParaRPr lang="en-US" sz="2400" dirty="0"/>
          </a:p>
          <a:p>
            <a:pPr marL="0" indent="0" algn="r" rtl="1">
              <a:buNone/>
            </a:pPr>
            <a:r>
              <a:rPr lang="ar-EG" sz="2400" b="1" dirty="0"/>
              <a:t> </a:t>
            </a:r>
            <a:endParaRPr lang="en-US" sz="2400" dirty="0"/>
          </a:p>
          <a:p>
            <a:pPr marL="0" indent="0" algn="r" rtl="1">
              <a:buNone/>
            </a:pPr>
            <a:r>
              <a:rPr lang="ar-EG" sz="2400" dirty="0"/>
              <a:t> </a:t>
            </a:r>
            <a:endParaRPr lang="en-US" sz="2400" dirty="0"/>
          </a:p>
          <a:p>
            <a:endParaRPr lang="ar-IQ" sz="2400" dirty="0"/>
          </a:p>
        </p:txBody>
      </p:sp>
    </p:spTree>
    <p:extLst>
      <p:ext uri="{BB962C8B-B14F-4D97-AF65-F5344CB8AC3E}">
        <p14:creationId xmlns:p14="http://schemas.microsoft.com/office/powerpoint/2010/main" val="3271423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470</Words>
  <Application>Microsoft Office PowerPoint</Application>
  <PresentationFormat>On-screen Show (4:3)</PresentationFormat>
  <Paragraphs>65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التلوث البيئي المحاضرة الثانية  تلوث المياه</vt:lpstr>
      <vt:lpstr>تلوث المياه</vt:lpstr>
      <vt:lpstr>صور تلوث المياه</vt:lpstr>
      <vt:lpstr>انواع التلوث المائي </vt:lpstr>
      <vt:lpstr>انواع التلوث المائي </vt:lpstr>
      <vt:lpstr>اهم ملوثات المياه</vt:lpstr>
      <vt:lpstr>امراض يمكن ان تصيب الانسان</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التلوث البيئي المحاضرة الثانية  تلوث المياه</dc:title>
  <dc:creator>Wafa</dc:creator>
  <cp:lastModifiedBy>Wafa</cp:lastModifiedBy>
  <cp:revision>4</cp:revision>
  <dcterms:created xsi:type="dcterms:W3CDTF">2006-08-16T00:00:00Z</dcterms:created>
  <dcterms:modified xsi:type="dcterms:W3CDTF">2020-03-04T11:04:17Z</dcterms:modified>
</cp:coreProperties>
</file>